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04" r:id="rId2"/>
    <p:sldId id="305" r:id="rId3"/>
    <p:sldId id="317" r:id="rId4"/>
    <p:sldId id="309" r:id="rId5"/>
    <p:sldId id="313" r:id="rId6"/>
    <p:sldId id="310" r:id="rId7"/>
    <p:sldId id="314" r:id="rId8"/>
    <p:sldId id="31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12C"/>
    <a:srgbClr val="730606"/>
    <a:srgbClr val="F78F1E"/>
    <a:srgbClr val="EC7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78099"/>
  </p:normalViewPr>
  <p:slideViewPr>
    <p:cSldViewPr snapToGrid="0" snapToObjects="1">
      <p:cViewPr varScale="1">
        <p:scale>
          <a:sx n="97" d="100"/>
          <a:sy n="97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7A444-12B9-1A40-980E-85DB3A7D8F15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64628-D64F-9544-A333-152B67996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rtl="0" latinLnBrk="0">
              <a:spcBef>
                <a:spcPts val="0"/>
              </a:spcBef>
              <a:spcAft>
                <a:spcPts val="0"/>
              </a:spcAft>
            </a:pPr>
            <a:endParaRPr lang="en-MY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0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 can find these sample configuration files that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explaining about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hee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in my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VoIP-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Monitorring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Repo. You can find the link in the description of the video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5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Prometheus.conf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/asterisk directory is the main configuration file that we need to touch . We can enable exposing asterisk metrics by setting enabled tag to yes and set authentication using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auth_username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auth_password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Prometheus.conf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/asterisk directory is the main configuration file that we need to touch . We can enable exposing asterisk metrics by setting enabled tag to yes and set authentication using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auth_username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auth_password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3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Next step is to enable Asterisk Built-in mini-HTTP server. In order to do that edit /etc/asterisk/</a:t>
            </a:r>
            <a:r>
              <a:rPr lang="en-MY" dirty="0" err="1"/>
              <a:t>httpd.conf</a:t>
            </a:r>
            <a:r>
              <a:rPr lang="en-MY" dirty="0"/>
              <a:t> file and set the options to enable the Asterisk Built-in mini-HTTP server , IP address and Bind port . The default port is 8088</a:t>
            </a:r>
          </a:p>
          <a:p>
            <a:endParaRPr lang="en-MY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Finally we need to inform our Prometheus server to connect to our asterisk exposed metrics via http and scrape them . In order to do that we can define a new job and lets name it asterisk servers and define the target as our asterisk box . We </a:t>
            </a:r>
            <a:r>
              <a:rPr lang="en-US" dirty="0" err="1"/>
              <a:t>neeed</a:t>
            </a:r>
            <a:r>
              <a:rPr lang="en-US" dirty="0"/>
              <a:t> to pass the username and password we have define in our asterisks </a:t>
            </a:r>
            <a:r>
              <a:rPr lang="en-US" dirty="0" err="1"/>
              <a:t>Prometheus.conf</a:t>
            </a:r>
            <a:r>
              <a:rPr lang="en-US" dirty="0"/>
              <a:t> file to authenticate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order to test you can point to your Prometheus server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ip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address port 9090  / targets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yes . We are now monitoring asterisk metrics via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promethues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.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6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you can query them in the Prometheus. </a:t>
            </a:r>
            <a:r>
              <a:rPr lang="en-MY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course 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order to have more meaning full set of monitoring we still need to set rules or even write some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promql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queries that we will lean in the next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vidoes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but now we have all built in asterisk metrics in our Prometheus server that we can use in the later stages.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Thank you for watching this video and we will  in touch through my channel to learn more about this </a:t>
            </a:r>
            <a:r>
              <a:rPr lang="en-MY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powerfull</a:t>
            </a:r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system.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MY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l"/>
            <a:endParaRPr lang="en-MY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64628-D64F-9544-A333-152B679963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7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AAD5A-C686-A54E-96F2-A13CA60B8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0572C-2C3C-354C-BCBB-7B0BD2DF8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ECA7-3C2F-FF43-A800-72D04858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940A1-2623-374E-AE8C-E62B1BFA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A97DF-F298-634B-917E-49E20475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7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09E6-CF2C-4241-8570-CF084642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E242A-0797-B147-A08A-ED000B380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21DA-91DB-1F4A-800A-635ACF79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B13D2-6383-B54E-AAB4-A086E78C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75E6-6F7C-0C47-90B0-BD54456B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B924A-E0F5-7044-BCA5-4BECEB2F7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81BB8-9F6C-1849-BAA5-9EBC05F2C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6AFFD-7E4C-D44E-A86B-B8AB58019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40BD7-587B-0B48-A41F-EA1B797E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30DBF-69E7-AA4A-A3BC-89AB3920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1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A59B-2D93-0642-B554-8462CA42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D18F-CD13-7442-98D5-69BDFC9F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BC3A-BCAB-1D46-AEE8-34422384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B94E2-4F3E-5541-8680-FA976484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326D7-E2F9-5441-9EC5-8BEF5D4C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5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BCCF-C029-5340-A5B3-C223A808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42A19-0563-4846-AB3F-0090AE14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46B5-E60E-B744-A03C-00D5A601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60F7-62C5-6748-B8A2-9E404D2C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27EFA-28B8-194D-8796-AC354EBF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4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82F7-E33C-C544-A277-B1E4548E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1015-DE2E-AA4A-AA7E-E558AE2CA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DAA07-121B-5944-8901-56988922C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A05B0-03CE-EF40-81EB-E2970339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B304D-DC82-9C46-B528-0A303DF5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CB198-426F-A643-8491-F2638E02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64CF-EDA6-C849-86E4-B8EE8E93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AD17-A99F-744C-A1F0-07BCC1238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89289-6103-CB4D-8826-03E72947C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11C0C-7A9A-CD41-B4CF-5854DAD69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13A4A-10FB-B843-A6BB-73E43E6D2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1DC3A-5017-5F45-9CE9-9925BB1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F2FE1-F816-7546-8DA9-94811CFB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9399E-065E-1448-9A35-EC6805E0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4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AFB2-BA58-AF47-8595-8D9A2FEE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CA63-7224-5C4E-A212-AC034FBC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A6CDC-19C2-3B41-903D-BEAABCAC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50647-AB3E-1147-A97F-DB12A518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3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EC5D5-A839-4C42-AAF2-E3F49370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F420A-A5AD-704B-91D5-13734571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8483A-14F2-BC41-815E-A04AB137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4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00F9-D889-764E-A198-062F7E51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4762-927C-2E4F-BA93-D3B42941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3A94A-0358-784B-ADF4-49A8425E7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AC9DF-CCAE-8746-A22E-6E75E86D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05FD4-40A8-324B-B220-80E06318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CD16-EC8D-6E4E-A7B8-EBE25E94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7D02-30AD-B441-95EA-F275CF88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874C4-0477-C641-9148-5008D925E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1EBD9-2913-764C-91E2-0982089F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FA67C-FD14-FE47-9FCD-CCA6DE3D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00E97-B27A-CE44-9D37-1FF9F121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A6F3-6DA3-4148-BBE5-F2A4AFD6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1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79BBF-63BB-1E4A-A248-95343966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6D858-79E0-7840-943D-10CCB090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3B9BF-63E3-CE46-BB78-2B6B3B24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F8F8-167E-A042-8A94-090F4269C81E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9130-8CE3-DB4C-B60C-74E567BEE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D0D91-2F3B-5943-8F68-E0A64E938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9C8FD-1152-DE47-9064-166223B1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1188F-2F75-234B-B066-7C2FBE19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38" y="720108"/>
            <a:ext cx="4918147" cy="3780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EA6456-513B-0245-98E5-23486968C2FD}"/>
              </a:ext>
            </a:extLst>
          </p:cNvPr>
          <p:cNvSpPr txBox="1"/>
          <p:nvPr/>
        </p:nvSpPr>
        <p:spPr>
          <a:xfrm>
            <a:off x="1503269" y="4601931"/>
            <a:ext cx="9033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pperplate Gothic Bold" panose="020E0705020206020404" pitchFamily="34" charset="77"/>
              </a:rPr>
              <a:t>Monitoring</a:t>
            </a:r>
            <a:r>
              <a:rPr lang="en-US" sz="3200" b="1" dirty="0">
                <a:latin typeface="Copperplate Gothic Bold" panose="020E0705020206020404" pitchFamily="34" charset="77"/>
              </a:rPr>
              <a:t> </a:t>
            </a:r>
            <a:r>
              <a:rPr lang="en-US" sz="3200" b="1" dirty="0">
                <a:solidFill>
                  <a:srgbClr val="E6512C"/>
                </a:solidFill>
                <a:latin typeface="Copperplate Gothic Bold" panose="020E0705020206020404" pitchFamily="34" charset="77"/>
              </a:rPr>
              <a:t>Asterisk</a:t>
            </a:r>
            <a:r>
              <a:rPr lang="en-US" sz="3200" b="1" dirty="0">
                <a:latin typeface="Copperplate Gothic Bold" panose="020E0705020206020404" pitchFamily="34" charset="77"/>
              </a:rPr>
              <a:t> </a:t>
            </a:r>
            <a:r>
              <a:rPr lang="en-US" sz="3200" dirty="0">
                <a:latin typeface="Copperplate Gothic Bold" panose="020E0705020206020404" pitchFamily="34" charset="77"/>
              </a:rPr>
              <a:t>with</a:t>
            </a:r>
            <a:r>
              <a:rPr lang="en-US" sz="3200" b="1" dirty="0">
                <a:latin typeface="Copperplate Gothic Bold" panose="020E0705020206020404" pitchFamily="34" charset="77"/>
              </a:rPr>
              <a:t> </a:t>
            </a:r>
            <a:r>
              <a:rPr lang="en-US" sz="3200" b="1" dirty="0">
                <a:solidFill>
                  <a:srgbClr val="F78F1E"/>
                </a:solidFill>
                <a:latin typeface="Copperplate Gothic Bold" panose="020E0705020206020404" pitchFamily="34" charset="77"/>
              </a:rPr>
              <a:t>Prometheus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4EC4D-5E86-1249-B78B-2B805444FBE1}"/>
              </a:ext>
            </a:extLst>
          </p:cNvPr>
          <p:cNvSpPr txBox="1"/>
          <p:nvPr/>
        </p:nvSpPr>
        <p:spPr>
          <a:xfrm>
            <a:off x="3805765" y="5287804"/>
            <a:ext cx="324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anose="020E0705020206020404" pitchFamily="34" charset="77"/>
              </a:rPr>
              <a:t>Prometheus.conf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anose="020E07050202060204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02E15-315A-2442-BC82-DC1DBFEAA3D1}"/>
              </a:ext>
            </a:extLst>
          </p:cNvPr>
          <p:cNvSpPr txBox="1"/>
          <p:nvPr/>
        </p:nvSpPr>
        <p:spPr>
          <a:xfrm>
            <a:off x="9884987" y="875091"/>
            <a:ext cx="1303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Franklin Gothic Medium" panose="020B0603020102020204" pitchFamily="34" charset="0"/>
              </a:rPr>
              <a:t>PART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0C1A77-2A62-6E4F-9168-CAD91EE1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0" y="5803267"/>
            <a:ext cx="831190" cy="831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6481A5-908E-F64B-B751-0F435D9AB6ED}"/>
              </a:ext>
            </a:extLst>
          </p:cNvPr>
          <p:cNvSpPr txBox="1"/>
          <p:nvPr/>
        </p:nvSpPr>
        <p:spPr>
          <a:xfrm>
            <a:off x="1511838" y="6018807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20B0804020000000003" pitchFamily="34" charset="0"/>
              </a:rPr>
              <a:t>Omid Mohajerani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656719-AF22-694F-94FE-B7DE9170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01" y="857070"/>
            <a:ext cx="3455002" cy="34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8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BA1FC0-62E3-3F4B-9333-4C9EFF29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3" y="596348"/>
            <a:ext cx="11469874" cy="47731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5BA2F7-1B3A-B043-ACCF-9C1497320478}"/>
              </a:ext>
            </a:extLst>
          </p:cNvPr>
          <p:cNvCxnSpPr>
            <a:cxnSpLocks/>
          </p:cNvCxnSpPr>
          <p:nvPr/>
        </p:nvCxnSpPr>
        <p:spPr>
          <a:xfrm flipH="1">
            <a:off x="5512905" y="3825240"/>
            <a:ext cx="872655" cy="69375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7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287A57-9DF9-3B45-AE9B-90FC8FC2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08"/>
            <a:ext cx="12192000" cy="60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92A57D-0F4E-F141-BD84-5BDADB72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22" y="97687"/>
            <a:ext cx="110744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0A78C-A8B6-BA41-A986-3138D4C1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6" y="2504385"/>
            <a:ext cx="1042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50BDB-5556-4747-8260-E662EF8F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6" y="2212560"/>
            <a:ext cx="9829800" cy="195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6AAF4-CEE6-9846-B347-831ED38C0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31" y="344330"/>
            <a:ext cx="91440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530CE-3E9D-414A-BF90-92AAFE2DD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478" y="5233376"/>
            <a:ext cx="5242339" cy="8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9F210-98CE-3C40-9E4C-6999E669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425174"/>
            <a:ext cx="115824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1ADE9-D749-4548-8244-F8B83F514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2" y="2133601"/>
            <a:ext cx="10953596" cy="3468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7899F-F41C-1547-B2E5-465A1270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528" y="5924523"/>
            <a:ext cx="5524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3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E7A5E-B943-F645-9A60-BAF0A0B4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" y="442638"/>
            <a:ext cx="10914775" cy="63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84CF25-BBF3-794E-B0AE-93DC693E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57" y="1603514"/>
            <a:ext cx="11145391" cy="31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0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370</Words>
  <Application>Microsoft Macintosh PowerPoint</Application>
  <PresentationFormat>Widescreen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Copperplate Gothic Bold</vt:lpstr>
      <vt:lpstr>Franklin Gothic Medium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Omid Mohajerani</dc:creator>
  <cp:lastModifiedBy>Omid Mohajerani</cp:lastModifiedBy>
  <cp:revision>116</cp:revision>
  <dcterms:created xsi:type="dcterms:W3CDTF">2022-05-01T10:46:34Z</dcterms:created>
  <dcterms:modified xsi:type="dcterms:W3CDTF">2022-10-18T15:21:24Z</dcterms:modified>
</cp:coreProperties>
</file>